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432" r:id="rId3"/>
    <p:sldId id="421" r:id="rId4"/>
    <p:sldId id="427" r:id="rId5"/>
    <p:sldId id="435" r:id="rId6"/>
    <p:sldId id="434" r:id="rId7"/>
    <p:sldId id="430" r:id="rId8"/>
    <p:sldId id="437" r:id="rId9"/>
    <p:sldId id="423" r:id="rId10"/>
    <p:sldId id="424" r:id="rId11"/>
    <p:sldId id="425" r:id="rId12"/>
    <p:sldId id="431" r:id="rId13"/>
    <p:sldId id="426" r:id="rId14"/>
    <p:sldId id="433" r:id="rId15"/>
    <p:sldId id="436" r:id="rId16"/>
    <p:sldId id="439" r:id="rId17"/>
    <p:sldId id="438" r:id="rId18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12"/>
  </p:normalViewPr>
  <p:slideViewPr>
    <p:cSldViewPr snapToGrid="0" snapToObjects="1" showGuides="1">
      <p:cViewPr varScale="1">
        <p:scale>
          <a:sx n="103" d="100"/>
          <a:sy n="103" d="100"/>
        </p:scale>
        <p:origin x="5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C335F-820C-8340-B4AE-C4EF5324F64F}" type="datetimeFigureOut">
              <a:rPr lang="en-GB" smtClean="0"/>
              <a:t>30/10/2020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15562-2E33-FD42-A443-D16759C787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869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0843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3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30/10/2020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706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90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557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1000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495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05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324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61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38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0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70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02/11/2020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7781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40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1C39BF5-0A1C-9949-9DDE-C5E079FD58BB}" type="datetime1">
              <a:rPr lang="fr-FR" smtClean="0"/>
              <a:t>05/11/2020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56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mc:AlternateContent xmlns:mc="http://schemas.openxmlformats.org/markup-compatibility/2006">
          <mc:Choice xmlns="" xmlns:mv="urn:schemas-microsoft-com:mac:vml" xmlns:ma="http://schemas.microsoft.com/office/mac/drawingml/2008/main" Requires="ma">
            <a:blipFill rotWithShape="1">
              <a:blip r:embed="rId2"/>
              <a:stretch>
                <a:fillRect/>
              </a:stretch>
            </a:blipFill>
          </mc:Choice>
          <mc:Fallback>
            <a:blipFill rotWithShape="1">
              <a:blip r:embed="rId3"/>
              <a:stretch>
                <a:fillRect/>
              </a:stretch>
            </a:blipFill>
          </mc:Fallback>
        </mc:AlternateContent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191750"/>
            <a:ext cx="2057400" cy="4934413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91750"/>
            <a:ext cx="6019800" cy="493441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5654"/>
            <a:ext cx="3008313" cy="11779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1165653"/>
            <a:ext cx="5111750" cy="49605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2350620"/>
            <a:ext cx="3008313" cy="377554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d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mc:AlternateContent xmlns:mc="http://schemas.openxmlformats.org/markup-compatibility/2006">
          <mc:Choice xmlns="" xmlns:mv="urn:schemas-microsoft-com:mac:vml" xmlns:ma="http://schemas.microsoft.com/office/mac/drawingml/2008/main" Requires="ma">
            <a:blipFill rotWithShape="1">
              <a:blip r:embed="rId13"/>
              <a:stretch>
                <a:fillRect/>
              </a:stretch>
            </a:blipFill>
          </mc:Choice>
          <mc:Fallback>
            <a:blipFill rotWithShape="1">
              <a:blip r:embed="rId14"/>
              <a:stretch>
                <a:fillRect/>
              </a:stretch>
            </a:blipFill>
          </mc:Fallback>
        </mc:AlternateContent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Un Centre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2176-F938-0B4D-89A8-A84B98BF837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r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SzPct val="75000"/>
        <a:buFont typeface="Wingdings" charset="2"/>
        <a:buChar char="u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charset="2"/>
        <a:buChar char="§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.pd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cerfacs.fr/chemistry-repo/pub/cantera_jypnb/Thickening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rfacs.fr/chemistry-repo/pub/cantera_jypnb/Pea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rfacs.fr/chemistry-repo/pub/cantera_jypnb/CDF-Flamelet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erfacs.fr/chemistry-repo/priv/cantera_soot/Handbook_cantera-soot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stry.cerfacs.fr/en/avbp/avbp-tools-for-chemistr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stry.cerfacs.fr/en/cantera/cantera-tutorial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map.polytechnique.fr/~giovangi/convergent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erfacs.fr/avbp7x/HELP/MOULINETTE/XML2AV/xml2av.pdf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mc:AlternateContent xmlns:mc="http://schemas.openxmlformats.org/markup-compatibility/2006">
          <mc:Choice xmlns="" xmlns:mv="urn:schemas-microsoft-com:mac:vml" xmlns:ma="http://schemas.microsoft.com/office/mac/drawingml/2008/main" Requires="ma">
            <a:blipFill rotWithShape="1">
              <a:blip r:embed="rId2"/>
              <a:stretch>
                <a:fillRect/>
              </a:stretch>
            </a:blipFill>
          </mc:Choice>
          <mc:Fallback>
            <a:blipFill rotWithShape="1">
              <a:blip r:embed="rId3"/>
              <a:stretch>
                <a:fillRect/>
              </a:stretch>
            </a:blipFill>
          </mc:Fallback>
        </mc:AlternateContent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FB8915E-9297-D041-8AF9-8AABFED6D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47" y="171288"/>
            <a:ext cx="771278" cy="124148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135D38A-B4C0-D24E-8689-06B7D8C0D3BE}"/>
              </a:ext>
            </a:extLst>
          </p:cNvPr>
          <p:cNvSpPr txBox="1">
            <a:spLocks/>
          </p:cNvSpPr>
          <p:nvPr/>
        </p:nvSpPr>
        <p:spPr>
          <a:xfrm>
            <a:off x="1587624" y="2395152"/>
            <a:ext cx="6400800" cy="689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None/>
              <a:defRPr sz="28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None/>
              <a:defRPr sz="20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entury Schoolbook" panose="02040604050505020304" pitchFamily="18" charset="0"/>
              </a:rPr>
              <a:t>Special features of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entury Schoolbook" panose="02040604050505020304" pitchFamily="18" charset="0"/>
              </a:rPr>
              <a:t>cantera-avbp</a:t>
            </a:r>
            <a:endParaRPr lang="fr-FR" dirty="0">
              <a:solidFill>
                <a:schemeClr val="bg2">
                  <a:lumMod val="2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7" name="Picture 2" descr="Cantera">
            <a:extLst>
              <a:ext uri="{FF2B5EF4-FFF2-40B4-BE49-F238E27FC236}">
                <a16:creationId xmlns:a16="http://schemas.microsoft.com/office/drawing/2014/main" id="{07153248-55A0-FE46-BD45-421862101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2656"/>
            <a:ext cx="2520280" cy="9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3. </a:t>
            </a:r>
            <a:r>
              <a:rPr lang="fr-FR" i="1" dirty="0" err="1">
                <a:latin typeface="Century Schoolbook" panose="02040604050505020304" pitchFamily="18" charset="0"/>
              </a:rPr>
              <a:t>Thickening</a:t>
            </a:r>
            <a:endParaRPr lang="fr-FR" i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205" y="1235347"/>
            <a:ext cx="2977978" cy="791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entury Schoolbook" panose="02040604050505020304" pitchFamily="18" charset="0"/>
              </a:rPr>
              <a:t>To be able to test the chemistry for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10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E57C75-E64F-BC43-86A9-563971E4B922}"/>
                  </a:ext>
                </a:extLst>
              </p:cNvPr>
              <p:cNvSpPr txBox="1"/>
              <p:nvPr/>
            </p:nvSpPr>
            <p:spPr>
              <a:xfrm>
                <a:off x="601004" y="2710341"/>
                <a:ext cx="1077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AE57C75-E64F-BC43-86A9-563971E4B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4" y="2710341"/>
                <a:ext cx="1077796" cy="276999"/>
              </a:xfrm>
              <a:prstGeom prst="rect">
                <a:avLst/>
              </a:prstGeom>
              <a:blipFill>
                <a:blip r:embed="rId3"/>
                <a:stretch>
                  <a:fillRect l="-1163" t="-43478" r="-3488" b="-78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349BCAE-B00F-8641-A42D-11A4B22ADE71}"/>
                  </a:ext>
                </a:extLst>
              </p:cNvPr>
              <p:cNvSpPr txBox="1"/>
              <p:nvPr/>
            </p:nvSpPr>
            <p:spPr>
              <a:xfrm>
                <a:off x="601004" y="3156493"/>
                <a:ext cx="924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groupChr>
                        <m:groupChrPr>
                          <m:chr m:val="→"/>
                          <m:vertJc m:val="bot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349BCAE-B00F-8641-A42D-11A4B22AD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4" y="3156493"/>
                <a:ext cx="924099" cy="276999"/>
              </a:xfrm>
              <a:prstGeom prst="rect">
                <a:avLst/>
              </a:prstGeom>
              <a:blipFill>
                <a:blip r:embed="rId4"/>
                <a:stretch>
                  <a:fillRect l="-4054" t="-45455" r="-4054" b="-8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38B3ADC-7E90-4949-8725-7CDBA391EAD7}"/>
                  </a:ext>
                </a:extLst>
              </p:cNvPr>
              <p:cNvSpPr txBox="1"/>
              <p:nvPr/>
            </p:nvSpPr>
            <p:spPr>
              <a:xfrm>
                <a:off x="601004" y="3602645"/>
                <a:ext cx="7600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groupCh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B38B3ADC-7E90-4949-8725-7CDBA391EA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4" y="3602645"/>
                <a:ext cx="760015" cy="276999"/>
              </a:xfrm>
              <a:prstGeom prst="rect">
                <a:avLst/>
              </a:prstGeom>
              <a:blipFill>
                <a:blip r:embed="rId5"/>
                <a:stretch>
                  <a:fillRect l="-1639" t="-45455" r="-1639" b="-8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99027BFD-5C27-324E-89D0-E0BBCA2EBE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535" y="1622381"/>
            <a:ext cx="5488060" cy="39605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C5E87A-226C-3847-AB55-4584EAFE3B48}"/>
              </a:ext>
            </a:extLst>
          </p:cNvPr>
          <p:cNvSpPr/>
          <p:nvPr/>
        </p:nvSpPr>
        <p:spPr>
          <a:xfrm>
            <a:off x="981011" y="5832999"/>
            <a:ext cx="7426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7"/>
              </a:rPr>
              <a:t>https://cerfacs.fr/chemistry-repo/pub/cantera_jypnb/Thickening.html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A16F46-1592-FA4D-A672-00EE5DB03109}"/>
              </a:ext>
            </a:extLst>
          </p:cNvPr>
          <p:cNvSpPr/>
          <p:nvPr/>
        </p:nvSpPr>
        <p:spPr>
          <a:xfrm>
            <a:off x="737218" y="2025927"/>
            <a:ext cx="1834156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f.flame.thick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value</a:t>
            </a:r>
          </a:p>
        </p:txBody>
      </p:sp>
    </p:spTree>
    <p:extLst>
      <p:ext uri="{BB962C8B-B14F-4D97-AF65-F5344CB8AC3E}">
        <p14:creationId xmlns:p14="http://schemas.microsoft.com/office/powerpoint/2010/main" val="264676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4. Alternative </a:t>
            </a:r>
            <a:r>
              <a:rPr lang="fr-FR" i="1" dirty="0" err="1">
                <a:latin typeface="Century Schoolbook" panose="02040604050505020304" pitchFamily="18" charset="0"/>
              </a:rPr>
              <a:t>remeshing</a:t>
            </a:r>
            <a:endParaRPr lang="fr-FR" i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958" y="1340779"/>
            <a:ext cx="8229600" cy="3416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Three options for “</a:t>
            </a:r>
            <a:r>
              <a:rPr lang="en-US" sz="2400" dirty="0" err="1">
                <a:latin typeface="Century Schoolbook" panose="02040604050505020304" pitchFamily="18" charset="0"/>
              </a:rPr>
              <a:t>refine_grid</a:t>
            </a:r>
            <a:r>
              <a:rPr lang="en-US" sz="2400" dirty="0">
                <a:latin typeface="Century Schoolbook" panose="02040604050505020304" pitchFamily="18" charset="0"/>
              </a:rPr>
              <a:t>” parameter: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“</a:t>
            </a:r>
            <a:r>
              <a:rPr lang="en-US" sz="2400" b="1" i="1" dirty="0">
                <a:latin typeface="Century Schoolbook" panose="02040604050505020304" pitchFamily="18" charset="0"/>
              </a:rPr>
              <a:t>disabled</a:t>
            </a:r>
            <a:r>
              <a:rPr lang="en-US" sz="2400" dirty="0">
                <a:latin typeface="Century Schoolbook" panose="02040604050505020304" pitchFamily="18" charset="0"/>
              </a:rPr>
              <a:t>” : no refinement. Can be useful if one wants to test a regular-spaced grid.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“</a:t>
            </a:r>
            <a:r>
              <a:rPr lang="en-US" sz="2400" b="1" i="1" dirty="0">
                <a:latin typeface="Century Schoolbook" panose="02040604050505020304" pitchFamily="18" charset="0"/>
              </a:rPr>
              <a:t>refine</a:t>
            </a:r>
            <a:r>
              <a:rPr lang="en-US" sz="2400" dirty="0">
                <a:latin typeface="Century Schoolbook" panose="02040604050505020304" pitchFamily="18" charset="0"/>
              </a:rPr>
              <a:t>” : default refinement method of CANTERA. Is very useful to refine more the </a:t>
            </a:r>
            <a:r>
              <a:rPr lang="en-US" sz="2400" dirty="0" err="1">
                <a:latin typeface="Century Schoolbook" panose="02040604050505020304" pitchFamily="18" charset="0"/>
              </a:rPr>
              <a:t>flamefront</a:t>
            </a:r>
            <a:r>
              <a:rPr lang="en-US" sz="2400" dirty="0">
                <a:latin typeface="Century Schoolbook" panose="02040604050505020304" pitchFamily="18" charset="0"/>
              </a:rPr>
              <a:t> than the edges.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“</a:t>
            </a:r>
            <a:r>
              <a:rPr lang="en-US" sz="2400" b="1" i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remesh</a:t>
            </a:r>
            <a:r>
              <a:rPr lang="en-US" sz="2400" dirty="0">
                <a:latin typeface="Century Schoolbook" panose="02040604050505020304" pitchFamily="18" charset="0"/>
              </a:rPr>
              <a:t>” : CERFACS method, useful to go from one grid to another.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58D563-AD26-BA4A-9404-08240EC0DFCA}"/>
              </a:ext>
            </a:extLst>
          </p:cNvPr>
          <p:cNvSpPr/>
          <p:nvPr/>
        </p:nvSpPr>
        <p:spPr>
          <a:xfrm>
            <a:off x="2946674" y="5033630"/>
            <a:ext cx="2476191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refine_grid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‘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remesh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’</a:t>
            </a:r>
          </a:p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f.solve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loglevel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refine_grid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61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5. Partial </a:t>
            </a:r>
            <a:r>
              <a:rPr lang="fr-FR" i="1" dirty="0" err="1">
                <a:latin typeface="Century Schoolbook" panose="02040604050505020304" pitchFamily="18" charset="0"/>
              </a:rPr>
              <a:t>Equilibrium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Assumption</a:t>
            </a:r>
            <a:r>
              <a:rPr lang="fr-FR" i="1" dirty="0">
                <a:latin typeface="Century Schoolbook" panose="02040604050505020304" pitchFamily="18" charset="0"/>
              </a:rPr>
              <a:t> (PEA)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2" y="1063033"/>
            <a:ext cx="7536304" cy="101392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Special to BFER -&gt; correction for the rich part.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Only available with AVBP format.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419A2-1E7A-794F-BABC-A41E9313D2FF}"/>
              </a:ext>
            </a:extLst>
          </p:cNvPr>
          <p:cNvSpPr/>
          <p:nvPr/>
        </p:nvSpPr>
        <p:spPr>
          <a:xfrm>
            <a:off x="1124464" y="5420655"/>
            <a:ext cx="6895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3"/>
              </a:rPr>
              <a:t>https://cerfacs.fr/chemistry-repo/pub/cantera_jypnb/Pea.html</a:t>
            </a:r>
            <a:r>
              <a:rPr lang="en-GB" dirty="0">
                <a:latin typeface="Century Schoolbook" panose="02040604050505020304" pitchFamily="18" charset="0"/>
              </a:rPr>
              <a:t>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09ECC43-E1B8-6842-A75B-3649D4D8D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40" y="2208842"/>
            <a:ext cx="6292850" cy="29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6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6. </a:t>
            </a:r>
            <a:r>
              <a:rPr lang="fr-FR" i="1" dirty="0" err="1">
                <a:latin typeface="Century Schoolbook" panose="02040604050505020304" pitchFamily="18" charset="0"/>
              </a:rPr>
              <a:t>Flamelet</a:t>
            </a:r>
            <a:r>
              <a:rPr lang="fr-FR" i="1" dirty="0">
                <a:latin typeface="Century Schoolbook" panose="02040604050505020304" pitchFamily="18" charset="0"/>
              </a:rPr>
              <a:t>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5087" y="1187624"/>
            <a:ext cx="4313826" cy="463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Mixture fraction variable : z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64615-BAE3-0B49-8DD8-40558542F404}"/>
              </a:ext>
            </a:extLst>
          </p:cNvPr>
          <p:cNvSpPr/>
          <p:nvPr/>
        </p:nvSpPr>
        <p:spPr>
          <a:xfrm>
            <a:off x="1013253" y="5828428"/>
            <a:ext cx="7821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3"/>
              </a:rPr>
              <a:t>https://cerfacs.fr/chemistry-repo/pub/cantera_jypnb/CDF-Flamelet.html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B54864-F7A3-C341-9712-B55C35F9787E}"/>
              </a:ext>
            </a:extLst>
          </p:cNvPr>
          <p:cNvSpPr txBox="1">
            <a:spLocks/>
          </p:cNvSpPr>
          <p:nvPr/>
        </p:nvSpPr>
        <p:spPr>
          <a:xfrm>
            <a:off x="2415087" y="1809520"/>
            <a:ext cx="4290514" cy="847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US" sz="1800" dirty="0">
                <a:latin typeface="Century Schoolbook" panose="02040604050505020304" pitchFamily="18" charset="0"/>
              </a:rPr>
              <a:t>Trick : change of space from </a:t>
            </a:r>
          </a:p>
          <a:p>
            <a:pPr marL="0" indent="0" algn="ctr">
              <a:buFont typeface="Wingdings" charset="2"/>
              <a:buNone/>
            </a:pPr>
            <a:r>
              <a:rPr lang="en-US" sz="1800" b="1" dirty="0">
                <a:latin typeface="Century Schoolbook" panose="02040604050505020304" pitchFamily="18" charset="0"/>
              </a:rPr>
              <a:t>x (position)</a:t>
            </a:r>
            <a:r>
              <a:rPr lang="en-US" sz="1800" dirty="0">
                <a:latin typeface="Century Schoolbook" panose="02040604050505020304" pitchFamily="18" charset="0"/>
              </a:rPr>
              <a:t> to </a:t>
            </a:r>
            <a:r>
              <a:rPr lang="en-US" sz="1800" b="1" dirty="0">
                <a:latin typeface="Century Schoolbook" panose="02040604050505020304" pitchFamily="18" charset="0"/>
              </a:rPr>
              <a:t>z (mixture fraction)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8F4B6-97AD-1845-9874-3587932F164D}"/>
              </a:ext>
            </a:extLst>
          </p:cNvPr>
          <p:cNvSpPr txBox="1">
            <a:spLocks/>
          </p:cNvSpPr>
          <p:nvPr/>
        </p:nvSpPr>
        <p:spPr>
          <a:xfrm>
            <a:off x="457199" y="3005170"/>
            <a:ext cx="6561439" cy="1354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Faster computations (20s instead of 200s).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Better stability (CDF is very capricious.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❌ No return possible to x-space.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9100F-8FE9-C74B-B6E6-A9DF79DE0311}"/>
              </a:ext>
            </a:extLst>
          </p:cNvPr>
          <p:cNvSpPr/>
          <p:nvPr/>
        </p:nvSpPr>
        <p:spPr>
          <a:xfrm>
            <a:off x="6156138" y="4474188"/>
            <a:ext cx="1463862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 = 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ct.Flamelet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3547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7. </a:t>
            </a:r>
            <a:r>
              <a:rPr lang="fr-FR" i="1" dirty="0" err="1">
                <a:latin typeface="Century Schoolbook" panose="02040604050505020304" pitchFamily="18" charset="0"/>
              </a:rPr>
              <a:t>Soot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equation</a:t>
            </a:r>
            <a:endParaRPr lang="fr-FR" i="1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8F4B6-97AD-1845-9874-3587932F164D}"/>
              </a:ext>
            </a:extLst>
          </p:cNvPr>
          <p:cNvSpPr txBox="1">
            <a:spLocks/>
          </p:cNvSpPr>
          <p:nvPr/>
        </p:nvSpPr>
        <p:spPr>
          <a:xfrm>
            <a:off x="308918" y="1476666"/>
            <a:ext cx="8056606" cy="1354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Enables the computation of soot after a flame in </a:t>
            </a:r>
            <a:r>
              <a:rPr lang="en-US" sz="2400" dirty="0" err="1">
                <a:latin typeface="Century Schoolbook" panose="02040604050505020304" pitchFamily="18" charset="0"/>
              </a:rPr>
              <a:t>cantera</a:t>
            </a:r>
            <a:endParaRPr lang="en-US" sz="24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BC507E-288D-564D-AC55-91439EC5C391}"/>
              </a:ext>
            </a:extLst>
          </p:cNvPr>
          <p:cNvSpPr/>
          <p:nvPr/>
        </p:nvSpPr>
        <p:spPr>
          <a:xfrm>
            <a:off x="1252466" y="5802382"/>
            <a:ext cx="6639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entury Schoolbook" panose="02040604050505020304" pitchFamily="18" charset="0"/>
                <a:hlinkClick r:id="rId3"/>
              </a:rPr>
              <a:t>https://cerfacs.fr/chemistry-repo/priv/cantera_soot/Handbook_cantera-soot.pdf</a:t>
            </a:r>
            <a:endParaRPr lang="en-GB" sz="1400" dirty="0">
              <a:latin typeface="Century Schoolbook" panose="020406040505050203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FFD32D2-2FA3-244E-A105-A1B060B16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96" y="2608419"/>
            <a:ext cx="8140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8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Bonus: </a:t>
            </a:r>
            <a:r>
              <a:rPr lang="fr-FR" i="1" dirty="0" err="1">
                <a:latin typeface="Century Schoolbook" panose="02040604050505020304" pitchFamily="18" charset="0"/>
              </a:rPr>
              <a:t>Cantera</a:t>
            </a:r>
            <a:r>
              <a:rPr lang="fr-FR" i="1" dirty="0">
                <a:latin typeface="Century Schoolbook" panose="02040604050505020304" pitchFamily="18" charset="0"/>
              </a:rPr>
              <a:t> as an input of AVBP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157F5C-3B74-3F47-83A7-662400957A2C}"/>
              </a:ext>
            </a:extLst>
          </p:cNvPr>
          <p:cNvSpPr txBox="1">
            <a:spLocks/>
          </p:cNvSpPr>
          <p:nvPr/>
        </p:nvSpPr>
        <p:spPr>
          <a:xfrm>
            <a:off x="308918" y="1476666"/>
            <a:ext cx="8056606" cy="37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It is possible to generate a 1D flame from Cantera and make an initialization for AVBP</a:t>
            </a:r>
          </a:p>
          <a:p>
            <a:pPr>
              <a:buFontTx/>
              <a:buChar char="-"/>
            </a:pPr>
            <a:endParaRPr lang="en-US" sz="24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It is possible to generate a </a:t>
            </a:r>
            <a:r>
              <a:rPr lang="en-US" sz="2400" i="1" dirty="0" err="1">
                <a:latin typeface="Century Schoolbook" panose="02040604050505020304" pitchFamily="18" charset="0"/>
              </a:rPr>
              <a:t>gas_out</a:t>
            </a:r>
            <a:r>
              <a:rPr lang="en-US" sz="2400" i="1" dirty="0">
                <a:latin typeface="Century Schoolbook" panose="02040604050505020304" pitchFamily="18" charset="0"/>
              </a:rPr>
              <a:t> </a:t>
            </a:r>
            <a:r>
              <a:rPr lang="en-US" sz="2400" dirty="0">
                <a:latin typeface="Century Schoolbook" panose="02040604050505020304" pitchFamily="18" charset="0"/>
              </a:rPr>
              <a:t>with the help of Cantera.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It is possible to use Cantera to calculate evaporation with </a:t>
            </a:r>
            <a:r>
              <a:rPr lang="en-US" sz="2400" i="1" dirty="0">
                <a:latin typeface="Century Schoolbook" panose="02040604050505020304" pitchFamily="18" charset="0"/>
              </a:rPr>
              <a:t>evol_evap0D</a:t>
            </a:r>
            <a:r>
              <a:rPr lang="en-US" sz="2400" dirty="0">
                <a:latin typeface="Century Schoolbook" panose="020406040505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It is possible to create the </a:t>
            </a:r>
            <a:r>
              <a:rPr lang="en-US" sz="2400" dirty="0" err="1">
                <a:latin typeface="Century Schoolbook" panose="02040604050505020304" pitchFamily="18" charset="0"/>
              </a:rPr>
              <a:t>mixture_database.dat</a:t>
            </a:r>
            <a:r>
              <a:rPr lang="en-US" sz="2400" dirty="0">
                <a:latin typeface="Century Schoolbook" panose="02040604050505020304" pitchFamily="18" charset="0"/>
              </a:rPr>
              <a:t> with the </a:t>
            </a:r>
            <a:r>
              <a:rPr lang="en-US" sz="2400" i="1" dirty="0">
                <a:latin typeface="Century Schoolbook" panose="02040604050505020304" pitchFamily="18" charset="0"/>
              </a:rPr>
              <a:t>xml2av</a:t>
            </a:r>
            <a:r>
              <a:rPr lang="en-US" sz="2400" dirty="0">
                <a:latin typeface="Century Schoolbook" panose="02040604050505020304" pitchFamily="18" charset="0"/>
              </a:rPr>
              <a:t> tool.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9294F-22B4-754F-BE3B-7AA7390A9CE4}"/>
              </a:ext>
            </a:extLst>
          </p:cNvPr>
          <p:cNvSpPr/>
          <p:nvPr/>
        </p:nvSpPr>
        <p:spPr>
          <a:xfrm>
            <a:off x="3144814" y="2337895"/>
            <a:ext cx="2854371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f.write_AVBP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(‘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name_of_file.csv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3373644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Bonus 2: </a:t>
            </a:r>
            <a:r>
              <a:rPr lang="fr-FR" i="1" dirty="0" err="1">
                <a:latin typeface="Century Schoolbook" panose="02040604050505020304" pitchFamily="18" charset="0"/>
              </a:rPr>
              <a:t>Cantera</a:t>
            </a:r>
            <a:r>
              <a:rPr lang="fr-FR" i="1" dirty="0">
                <a:latin typeface="Century Schoolbook" panose="02040604050505020304" pitchFamily="18" charset="0"/>
              </a:rPr>
              <a:t> as an input of AVBP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157F5C-3B74-3F47-83A7-662400957A2C}"/>
              </a:ext>
            </a:extLst>
          </p:cNvPr>
          <p:cNvSpPr txBox="1">
            <a:spLocks/>
          </p:cNvSpPr>
          <p:nvPr/>
        </p:nvSpPr>
        <p:spPr>
          <a:xfrm>
            <a:off x="308918" y="1476666"/>
            <a:ext cx="8056606" cy="372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You have a separate git called </a:t>
            </a:r>
            <a:r>
              <a:rPr lang="en-US" sz="2400" dirty="0" err="1">
                <a:latin typeface="Century Schoolbook" panose="02040604050505020304" pitchFamily="18" charset="0"/>
              </a:rPr>
              <a:t>cantera</a:t>
            </a:r>
            <a:r>
              <a:rPr lang="en-US" sz="2400" dirty="0">
                <a:latin typeface="Century Schoolbook" panose="02040604050505020304" pitchFamily="18" charset="0"/>
              </a:rPr>
              <a:t>-tools</a:t>
            </a:r>
          </a:p>
          <a:p>
            <a:pPr lvl="1"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Initialize 3D AVBP calculations with </a:t>
            </a:r>
            <a:r>
              <a:rPr lang="en-US" sz="2400" dirty="0" err="1">
                <a:latin typeface="Century Schoolbook" panose="02040604050505020304" pitchFamily="18" charset="0"/>
              </a:rPr>
              <a:t>cantera</a:t>
            </a:r>
            <a:endParaRPr lang="en-US" sz="2400" dirty="0">
              <a:latin typeface="Century Schoolbook" panose="02040604050505020304" pitchFamily="18" charset="0"/>
            </a:endParaRPr>
          </a:p>
          <a:p>
            <a:pPr lvl="1"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Optimize Schmidt &amp; Prandtl numbers</a:t>
            </a:r>
          </a:p>
          <a:p>
            <a:pPr>
              <a:buFontTx/>
              <a:buChar char="-"/>
            </a:pP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12BE21-4A04-A841-AA13-C225C3CD4491}"/>
              </a:ext>
            </a:extLst>
          </p:cNvPr>
          <p:cNvSpPr/>
          <p:nvPr/>
        </p:nvSpPr>
        <p:spPr>
          <a:xfrm>
            <a:off x="970004" y="5800157"/>
            <a:ext cx="6734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3"/>
              </a:rPr>
              <a:t>https://chemistry.cerfacs.fr/en/avbp/avbp-tools-for-chemistry/</a:t>
            </a:r>
            <a:endParaRPr lang="en-GB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89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BACKUP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B64615-BAE3-0B49-8DD8-40558542F404}"/>
              </a:ext>
            </a:extLst>
          </p:cNvPr>
          <p:cNvSpPr/>
          <p:nvPr/>
        </p:nvSpPr>
        <p:spPr>
          <a:xfrm>
            <a:off x="1013253" y="5828428"/>
            <a:ext cx="7821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3"/>
              </a:rPr>
              <a:t>https://chemistry.cerfacs.fr/en/cantera/cantera-tutorials/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8F4B6-97AD-1845-9874-3587932F164D}"/>
              </a:ext>
            </a:extLst>
          </p:cNvPr>
          <p:cNvSpPr txBox="1">
            <a:spLocks/>
          </p:cNvSpPr>
          <p:nvPr/>
        </p:nvSpPr>
        <p:spPr>
          <a:xfrm>
            <a:off x="1013253" y="5439224"/>
            <a:ext cx="5881817" cy="38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entury Schoolbook" panose="02040604050505020304" pitchFamily="18" charset="0"/>
                <a:hlinkClick r:id="rId4"/>
              </a:rPr>
              <a:t>http://www.cmap.polytechnique.fr/~giovangi/convergent.pdf</a:t>
            </a:r>
            <a:endParaRPr lang="en-US" sz="16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745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677" y="1346214"/>
            <a:ext cx="6568275" cy="4668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>
                <a:latin typeface="Century Schoolbook" panose="02040604050505020304" pitchFamily="18" charset="0"/>
              </a:rPr>
              <a:t>Several features are coded in </a:t>
            </a:r>
            <a:r>
              <a:rPr lang="en-US" sz="2400" b="1" dirty="0" err="1">
                <a:latin typeface="Century Schoolbook" panose="02040604050505020304" pitchFamily="18" charset="0"/>
              </a:rPr>
              <a:t>cantera-avbp</a:t>
            </a:r>
            <a:endParaRPr lang="en-US" sz="2400" b="1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78F4B6-97AD-1845-9874-3587932F164D}"/>
              </a:ext>
            </a:extLst>
          </p:cNvPr>
          <p:cNvSpPr txBox="1">
            <a:spLocks/>
          </p:cNvSpPr>
          <p:nvPr/>
        </p:nvSpPr>
        <p:spPr>
          <a:xfrm>
            <a:off x="383058" y="2103126"/>
            <a:ext cx="8303742" cy="3457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AVBP transport model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The use of custom kinetics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Thickening a flame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Alternative remeshing possible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Partial Equilibrium Assumption for 2S chemistry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 err="1">
                <a:latin typeface="Century Schoolbook" panose="02040604050505020304" pitchFamily="18" charset="0"/>
              </a:rPr>
              <a:t>Flamelet</a:t>
            </a:r>
            <a:r>
              <a:rPr lang="en-US" sz="2400" dirty="0">
                <a:latin typeface="Century Schoolbook" panose="02040604050505020304" pitchFamily="18" charset="0"/>
              </a:rPr>
              <a:t> computation</a:t>
            </a:r>
          </a:p>
          <a:p>
            <a:pPr marL="457200" indent="-457200">
              <a:buClr>
                <a:schemeClr val="tx1"/>
              </a:buClr>
              <a:buSzPct val="100000"/>
              <a:buFont typeface="Wingdings" charset="2"/>
              <a:buAutoNum type="arabicPeriod"/>
            </a:pPr>
            <a:r>
              <a:rPr lang="en-US" sz="2400" dirty="0">
                <a:latin typeface="Century Schoolbook" panose="02040604050505020304" pitchFamily="18" charset="0"/>
              </a:rPr>
              <a:t>Soot equations</a:t>
            </a:r>
          </a:p>
        </p:txBody>
      </p:sp>
    </p:spTree>
    <p:extLst>
      <p:ext uri="{BB962C8B-B14F-4D97-AF65-F5344CB8AC3E}">
        <p14:creationId xmlns:p14="http://schemas.microsoft.com/office/powerpoint/2010/main" val="341955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DB4B31E-78BA-224D-8824-7CC0E72FE782}"/>
                  </a:ext>
                </a:extLst>
              </p:cNvPr>
              <p:cNvSpPr txBox="1"/>
              <p:nvPr/>
            </p:nvSpPr>
            <p:spPr>
              <a:xfrm>
                <a:off x="653609" y="3255910"/>
                <a:ext cx="6320127" cy="26010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𝑅𝑇</m:t>
                                  </m:r>
                                </m:den>
                              </m:f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f>
                                <m:f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f>
                                    <m:f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den>
                                  </m:f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e>
                              </m:nary>
                              <m:nary>
                                <m:naryPr>
                                  <m:chr m:val="∑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CDB4B31E-78BA-224D-8824-7CC0E72FE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9" y="3255910"/>
                <a:ext cx="6320127" cy="2601033"/>
              </a:xfrm>
              <a:prstGeom prst="rect">
                <a:avLst/>
              </a:prstGeom>
              <a:blipFill>
                <a:blip r:embed="rId3"/>
                <a:stretch>
                  <a:fillRect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17110"/>
            <a:ext cx="3645243" cy="45094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What are we talking about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BAFEEC-C176-6D4F-94A4-630390D8F367}"/>
              </a:ext>
            </a:extLst>
          </p:cNvPr>
          <p:cNvSpPr/>
          <p:nvPr/>
        </p:nvSpPr>
        <p:spPr>
          <a:xfrm>
            <a:off x="4819133" y="5257639"/>
            <a:ext cx="383060" cy="37070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67D53D-0914-6040-A98F-90C8DB439D95}"/>
              </a:ext>
            </a:extLst>
          </p:cNvPr>
          <p:cNvSpPr/>
          <p:nvPr/>
        </p:nvSpPr>
        <p:spPr>
          <a:xfrm>
            <a:off x="3303372" y="5305007"/>
            <a:ext cx="280087" cy="2759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14A63BB-C7A1-E94A-8083-F97ACA9404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84141" y="1217110"/>
                <a:ext cx="4963298" cy="1328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GB" sz="2400" b="0" dirty="0">
                    <a:latin typeface="Cambria Math" panose="02040503050406030204" pitchFamily="18" charset="0"/>
                  </a:rPr>
                  <a:t>: Diffusion coefficient [m</a:t>
                </a:r>
                <a:r>
                  <a:rPr lang="en-GB" sz="2400" b="0" baseline="30000" dirty="0">
                    <a:latin typeface="Cambria Math" panose="02040503050406030204" pitchFamily="18" charset="0"/>
                  </a:rPr>
                  <a:t>2</a:t>
                </a:r>
                <a:r>
                  <a:rPr lang="en-GB" sz="2400" b="0" dirty="0">
                    <a:latin typeface="Cambria Math" panose="02040503050406030204" pitchFamily="18" charset="0"/>
                  </a:rPr>
                  <a:t>/s]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24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: Thermal conductivity [J/K/m</a:t>
                </a:r>
                <a:r>
                  <a:rPr lang="en-GB" sz="2400" b="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r>
                  <a:rPr lang="en-GB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sz="2400" dirty="0">
                    <a:latin typeface="Century Schoolbook" panose="02040604050505020304" pitchFamily="18" charset="0"/>
                  </a:rPr>
                  <a:t> : dynamic viscosity [</a:t>
                </a:r>
                <a:r>
                  <a:rPr lang="en-GB" sz="2400" dirty="0" err="1">
                    <a:latin typeface="Century Schoolbook" panose="02040604050505020304" pitchFamily="18" charset="0"/>
                  </a:rPr>
                  <a:t>Pa.s</a:t>
                </a:r>
                <a:r>
                  <a:rPr lang="en-GB" sz="2400" dirty="0">
                    <a:latin typeface="Century Schoolbook" panose="02040604050505020304" pitchFamily="18" charset="0"/>
                  </a:rPr>
                  <a:t>]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14A63BB-C7A1-E94A-8083-F97ACA940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41" y="1217110"/>
                <a:ext cx="4963298" cy="1328280"/>
              </a:xfrm>
              <a:prstGeom prst="rect">
                <a:avLst/>
              </a:prstGeom>
              <a:blipFill>
                <a:blip r:embed="rId4"/>
                <a:stretch>
                  <a:fillRect l="-510" t="-6731" r="-1020" b="-28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C191528-BE39-BD40-A155-980F4BB6814E}"/>
              </a:ext>
            </a:extLst>
          </p:cNvPr>
          <p:cNvSpPr/>
          <p:nvPr/>
        </p:nvSpPr>
        <p:spPr>
          <a:xfrm>
            <a:off x="4728517" y="4049762"/>
            <a:ext cx="280087" cy="27596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842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8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4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20273D6-869B-1643-8861-0FDC71E460CD}"/>
                  </a:ext>
                </a:extLst>
              </p:cNvPr>
              <p:cNvSpPr txBox="1"/>
              <p:nvPr/>
            </p:nvSpPr>
            <p:spPr>
              <a:xfrm>
                <a:off x="690161" y="2122293"/>
                <a:ext cx="1914049" cy="6653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(2,2)∗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20273D6-869B-1643-8861-0FDC71E4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1" y="2122293"/>
                <a:ext cx="1914049" cy="665310"/>
              </a:xfrm>
              <a:prstGeom prst="rect">
                <a:avLst/>
              </a:prstGeom>
              <a:blipFill>
                <a:blip r:embed="rId3"/>
                <a:stretch>
                  <a:fillRect l="-1974" r="-1316" b="-9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C822440-623D-8A45-98AD-AEB71A126E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04891" y="1774693"/>
                <a:ext cx="4559644" cy="1360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the mass of species k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the collision diameter of species k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latin typeface="Century Schoolbook" panose="02040604050505020304" pitchFamily="18" charset="0"/>
                  </a:rPr>
                  <a:t>T : temperature of the mixture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(2,2)∗</m:t>
                        </m:r>
                      </m:sup>
                    </m:sSup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collision integral </a:t>
                </a:r>
              </a:p>
              <a:p>
                <a:pPr>
                  <a:buFontTx/>
                  <a:buChar char="-"/>
                </a:pPr>
                <a:endParaRPr lang="en-US" sz="24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C822440-623D-8A45-98AD-AEB71A12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891" y="1774693"/>
                <a:ext cx="4559644" cy="1360509"/>
              </a:xfrm>
              <a:prstGeom prst="rect">
                <a:avLst/>
              </a:prstGeom>
              <a:blipFill>
                <a:blip r:embed="rId4"/>
                <a:stretch>
                  <a:fillRect t="-9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3F1CADD-93BA-5944-A7D4-C8ED1CBD017D}"/>
                  </a:ext>
                </a:extLst>
              </p:cNvPr>
              <p:cNvSpPr txBox="1"/>
              <p:nvPr/>
            </p:nvSpPr>
            <p:spPr>
              <a:xfrm>
                <a:off x="690161" y="4571343"/>
                <a:ext cx="4764959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𝑡𝑟𝑎𝑛𝑠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𝑣𝑖𝑏</m:t>
                          </m:r>
                        </m:sub>
                      </m:sSub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𝑣𝑖𝑏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3F1CADD-93BA-5944-A7D4-C8ED1CBD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1" y="4571343"/>
                <a:ext cx="4764959" cy="519245"/>
              </a:xfrm>
              <a:prstGeom prst="rect">
                <a:avLst/>
              </a:prstGeom>
              <a:blipFill>
                <a:blip r:embed="rId5"/>
                <a:stretch>
                  <a:fillRect l="-531" t="-2439" r="-1061" b="-97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A227CAB-00E7-994D-86A4-F501E97AD7E3}"/>
              </a:ext>
            </a:extLst>
          </p:cNvPr>
          <p:cNvSpPr/>
          <p:nvPr/>
        </p:nvSpPr>
        <p:spPr>
          <a:xfrm>
            <a:off x="653091" y="5897443"/>
            <a:ext cx="81348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  <a:hlinkClick r:id="rId6"/>
              </a:rPr>
              <a:t>https://www.cerfacs.fr/avbp7x/HELP/MOULINETTE/XML2AV/xml2av.pdf</a:t>
            </a:r>
            <a:r>
              <a:rPr lang="en-GB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DE2BD4F-AF12-504C-8B11-6A080AFA7C3D}"/>
              </a:ext>
            </a:extLst>
          </p:cNvPr>
          <p:cNvSpPr txBox="1">
            <a:spLocks/>
          </p:cNvSpPr>
          <p:nvPr/>
        </p:nvSpPr>
        <p:spPr>
          <a:xfrm>
            <a:off x="160880" y="1072737"/>
            <a:ext cx="8983120" cy="503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You have anyway in </a:t>
            </a:r>
            <a:r>
              <a:rPr lang="en-US" sz="2400" dirty="0" err="1">
                <a:latin typeface="Century Schoolbook" panose="02040604050505020304" pitchFamily="18" charset="0"/>
              </a:rPr>
              <a:t>cantera</a:t>
            </a:r>
            <a:r>
              <a:rPr lang="en-US" sz="2400" dirty="0">
                <a:latin typeface="Century Schoolbook" panose="02040604050505020304" pitchFamily="18" charset="0"/>
              </a:rPr>
              <a:t>, based on Lennard-Jones potentials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18C6F17-3FA4-BC47-B5C8-8006464B05D7}"/>
                  </a:ext>
                </a:extLst>
              </p:cNvPr>
              <p:cNvSpPr txBox="1"/>
              <p:nvPr/>
            </p:nvSpPr>
            <p:spPr>
              <a:xfrm>
                <a:off x="690161" y="3223506"/>
                <a:ext cx="173521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</m:oMath>
                  </m:oMathPara>
                </a14:m>
                <a:endParaRPr lang="en-GB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518C6F17-3FA4-BC47-B5C8-8006464B0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61" y="3223506"/>
                <a:ext cx="1735219" cy="672172"/>
              </a:xfrm>
              <a:prstGeom prst="rect">
                <a:avLst/>
              </a:prstGeom>
              <a:blipFill>
                <a:blip r:embed="rId7"/>
                <a:stretch>
                  <a:fillRect l="-19565" t="-144444" r="-725" b="-198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F0F11BD-FD4B-F743-835E-636E8E98B0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4210" y="3172651"/>
                <a:ext cx="4491681" cy="7366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sSup>
                              <m:sSupPr>
                                <m:ctrlPr>
                                  <a:rPr lang="fr-FR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fr-FR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fr-FR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f>
                                  <m:fPr>
                                    <m:ctrlP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sup>
                            </m:sSup>
                          </m:e>
                        </m:d>
                      </m:e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3F0F11BD-FD4B-F743-835E-636E8E98B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210" y="3172651"/>
                <a:ext cx="4491681" cy="736624"/>
              </a:xfrm>
              <a:prstGeom prst="rect">
                <a:avLst/>
              </a:prstGeom>
              <a:blipFill>
                <a:blip r:embed="rId8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FCEB912-DE12-C143-B19C-60D7215729C9}"/>
                  </a:ext>
                </a:extLst>
              </p:cNvPr>
              <p:cNvSpPr txBox="1"/>
              <p:nvPr/>
            </p:nvSpPr>
            <p:spPr>
              <a:xfrm>
                <a:off x="653091" y="5172051"/>
                <a:ext cx="301544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nary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5FCEB912-DE12-C143-B19C-60D721572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1" y="5172051"/>
                <a:ext cx="3015441" cy="672172"/>
              </a:xfrm>
              <a:prstGeom prst="rect">
                <a:avLst/>
              </a:prstGeom>
              <a:blipFill>
                <a:blip r:embed="rId9"/>
                <a:stretch>
                  <a:fillRect l="-1255" t="-144444" r="-418" b="-198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018A739-EFBD-2844-ADAE-008A98747759}"/>
              </a:ext>
            </a:extLst>
          </p:cNvPr>
          <p:cNvSpPr txBox="1">
            <a:spLocks/>
          </p:cNvSpPr>
          <p:nvPr/>
        </p:nvSpPr>
        <p:spPr>
          <a:xfrm>
            <a:off x="160880" y="1660768"/>
            <a:ext cx="2335185" cy="402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Century Schoolbook" panose="02040604050505020304" pitchFamily="18" charset="0"/>
              </a:rPr>
              <a:t>- For the viscosity :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4ADB1D-4B2B-5842-B63B-82AC5D1CBEA6}"/>
              </a:ext>
            </a:extLst>
          </p:cNvPr>
          <p:cNvSpPr/>
          <p:nvPr/>
        </p:nvSpPr>
        <p:spPr>
          <a:xfrm>
            <a:off x="160880" y="4133225"/>
            <a:ext cx="3145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- For the heat conductivity :</a:t>
            </a:r>
          </a:p>
        </p:txBody>
      </p:sp>
    </p:spTree>
    <p:extLst>
      <p:ext uri="{BB962C8B-B14F-4D97-AF65-F5344CB8AC3E}">
        <p14:creationId xmlns:p14="http://schemas.microsoft.com/office/powerpoint/2010/main" val="872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21" grpId="0"/>
      <p:bldP spid="22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/>
              <p:nvPr/>
            </p:nvSpPr>
            <p:spPr>
              <a:xfrm>
                <a:off x="664168" y="3987088"/>
                <a:ext cx="2460032" cy="926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𝑗𝑘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rad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68" y="3987088"/>
                <a:ext cx="2460032" cy="926920"/>
              </a:xfrm>
              <a:prstGeom prst="rect">
                <a:avLst/>
              </a:prstGeom>
              <a:blipFill>
                <a:blip r:embed="rId3"/>
                <a:stretch>
                  <a:fillRect l="-1538" r="-3077"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8E9B164-E613-864B-98DE-C7312B3823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24200" y="3825797"/>
                <a:ext cx="5185719" cy="136050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-"/>
                </a:pPr>
                <a:r>
                  <a:rPr lang="fr-FR" sz="1600" dirty="0">
                    <a:latin typeface="Cambria Math" panose="02040503050406030204" pitchFamily="18" charset="0"/>
                  </a:rPr>
                  <a:t>p : pressure</a:t>
                </a:r>
                <a:endParaRPr lang="fr-FR" sz="1600" b="0" dirty="0">
                  <a:latin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reduced molecular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)/(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the collision diameter of species k</a:t>
                </a:r>
              </a:p>
              <a:p>
                <a:pPr>
                  <a:buFontTx/>
                  <a:buChar char="-"/>
                </a:pPr>
                <a:r>
                  <a:rPr lang="en-US" sz="1600" dirty="0">
                    <a:latin typeface="Century Schoolbook" panose="02040604050505020304" pitchFamily="18" charset="0"/>
                  </a:rPr>
                  <a:t>T : temperature of the mixture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)∗</m:t>
                        </m:r>
                      </m:sup>
                    </m:sSup>
                  </m:oMath>
                </a14:m>
                <a:r>
                  <a:rPr lang="en-US" sz="1600" dirty="0">
                    <a:latin typeface="Century Schoolbook" panose="02040604050505020304" pitchFamily="18" charset="0"/>
                  </a:rPr>
                  <a:t> : collision integral </a:t>
                </a:r>
              </a:p>
              <a:p>
                <a:pPr>
                  <a:buFontTx/>
                  <a:buChar char="-"/>
                </a:pPr>
                <a:endParaRPr lang="en-US" sz="2400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D8E9B164-E613-864B-98DE-C7312B3823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825797"/>
                <a:ext cx="5185719" cy="1360509"/>
              </a:xfrm>
              <a:prstGeom prst="rect">
                <a:avLst/>
              </a:prstGeom>
              <a:blipFill>
                <a:blip r:embed="rId4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73DB7997-4180-2245-B00B-CC759A9186AF}"/>
              </a:ext>
            </a:extLst>
          </p:cNvPr>
          <p:cNvSpPr/>
          <p:nvPr/>
        </p:nvSpPr>
        <p:spPr>
          <a:xfrm>
            <a:off x="281527" y="1434692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- For the diffusion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1E1C357-E913-F847-8B67-0207E1C7BBAB}"/>
                  </a:ext>
                </a:extLst>
              </p:cNvPr>
              <p:cNvSpPr txBox="1"/>
              <p:nvPr/>
            </p:nvSpPr>
            <p:spPr>
              <a:xfrm>
                <a:off x="1183716" y="5480012"/>
                <a:ext cx="1936876" cy="615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71E1C357-E913-F847-8B67-0207E1C7B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716" y="5480012"/>
                <a:ext cx="1936876" cy="615425"/>
              </a:xfrm>
              <a:prstGeom prst="rect">
                <a:avLst/>
              </a:prstGeom>
              <a:blipFill>
                <a:blip r:embed="rId5"/>
                <a:stretch>
                  <a:fillRect l="-1948" t="-26000" r="-1299" b="-9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52BD6-E8BB-1444-A3E2-E25E1A74AC3A}"/>
                  </a:ext>
                </a:extLst>
              </p:cNvPr>
              <p:cNvSpPr/>
              <p:nvPr/>
            </p:nvSpPr>
            <p:spPr>
              <a:xfrm>
                <a:off x="664168" y="2231611"/>
                <a:ext cx="2859165" cy="945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entury Schoolbook" panose="02040604050505020304" pitchFamily="18" charset="0"/>
                  </a:rPr>
                  <a:t>Inverse a diffusion matrix to each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dirty="0">
                    <a:latin typeface="Century Schoolbook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C52BD6-E8BB-1444-A3E2-E25E1A74A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68" y="2231611"/>
                <a:ext cx="2859165" cy="945643"/>
              </a:xfrm>
              <a:prstGeom prst="rect">
                <a:avLst/>
              </a:prstGeom>
              <a:blipFill>
                <a:blip r:embed="rId6"/>
                <a:stretch>
                  <a:fillRect l="-1327" t="-2667" r="-3540" b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A7F6152-7EC8-B24F-8BBD-09BA31252E5A}"/>
              </a:ext>
            </a:extLst>
          </p:cNvPr>
          <p:cNvSpPr txBox="1">
            <a:spLocks/>
          </p:cNvSpPr>
          <p:nvPr/>
        </p:nvSpPr>
        <p:spPr>
          <a:xfrm>
            <a:off x="4458111" y="2034218"/>
            <a:ext cx="4228689" cy="944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Best in terms of accuracy.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❌ Very very long !!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8FFD533-DA46-DD4C-BC26-1FA9EE233B85}"/>
              </a:ext>
            </a:extLst>
          </p:cNvPr>
          <p:cNvSpPr txBox="1">
            <a:spLocks/>
          </p:cNvSpPr>
          <p:nvPr/>
        </p:nvSpPr>
        <p:spPr>
          <a:xfrm>
            <a:off x="3616207" y="5171451"/>
            <a:ext cx="5032808" cy="8448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Best in terms of accuracy/cost.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❌ Still costly if used in 3D codes.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FFFF4A-1DC1-A049-A47F-E0AB40BA6203}"/>
              </a:ext>
            </a:extLst>
          </p:cNvPr>
          <p:cNvSpPr/>
          <p:nvPr/>
        </p:nvSpPr>
        <p:spPr>
          <a:xfrm>
            <a:off x="405939" y="1832135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1. Multi</a:t>
            </a:r>
            <a:endParaRPr lang="en-GB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AD644-028F-F54A-A645-683F39D397F7}"/>
              </a:ext>
            </a:extLst>
          </p:cNvPr>
          <p:cNvSpPr/>
          <p:nvPr/>
        </p:nvSpPr>
        <p:spPr>
          <a:xfrm>
            <a:off x="405939" y="3655569"/>
            <a:ext cx="899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2. Mix</a:t>
            </a:r>
            <a:endParaRPr lang="en-GB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98E2C6-09C0-EA48-B218-72F626C1C3F1}"/>
              </a:ext>
            </a:extLst>
          </p:cNvPr>
          <p:cNvSpPr/>
          <p:nvPr/>
        </p:nvSpPr>
        <p:spPr>
          <a:xfrm>
            <a:off x="5937009" y="3032841"/>
            <a:ext cx="2613664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gas.transport_model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‘Multi’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BA8DA9-393F-FC48-AAE5-B2AE6318C188}"/>
              </a:ext>
            </a:extLst>
          </p:cNvPr>
          <p:cNvSpPr/>
          <p:nvPr/>
        </p:nvSpPr>
        <p:spPr>
          <a:xfrm>
            <a:off x="6065485" y="5941548"/>
            <a:ext cx="2522294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gas.transport_model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‘Mix’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E3506-0878-0D48-8FF7-85A804410E00}"/>
              </a:ext>
            </a:extLst>
          </p:cNvPr>
          <p:cNvSpPr/>
          <p:nvPr/>
        </p:nvSpPr>
        <p:spPr>
          <a:xfrm>
            <a:off x="5937009" y="3394257"/>
            <a:ext cx="1667892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transport = ‘Multi’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520A9D-15E5-784D-BB98-42E4091A0D85}"/>
              </a:ext>
            </a:extLst>
          </p:cNvPr>
          <p:cNvSpPr/>
          <p:nvPr/>
        </p:nvSpPr>
        <p:spPr>
          <a:xfrm>
            <a:off x="5463978" y="3410335"/>
            <a:ext cx="4730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Or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5795E2-7431-2148-9797-711DACA670CA}"/>
              </a:ext>
            </a:extLst>
          </p:cNvPr>
          <p:cNvSpPr/>
          <p:nvPr/>
        </p:nvSpPr>
        <p:spPr>
          <a:xfrm>
            <a:off x="7620000" y="3376842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in the .</a:t>
            </a:r>
            <a:r>
              <a:rPr lang="fr-FR" sz="1400" dirty="0" err="1">
                <a:latin typeface="Century Schoolbook" panose="02040604050505020304" pitchFamily="18" charset="0"/>
              </a:rPr>
              <a:t>cti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5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/>
      <p:bldP spid="19" grpId="0"/>
      <p:bldP spid="20" grpId="0"/>
      <p:bldP spid="21" grpId="0"/>
      <p:bldP spid="22" grpId="0"/>
      <p:bldP spid="8" grpId="0"/>
      <p:bldP spid="23" grpId="0"/>
      <p:bldP spid="9" grpId="0" animBg="1"/>
      <p:bldP spid="24" grpId="0" animBg="1"/>
      <p:bldP spid="25" grpId="0" animBg="1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729" y="1026994"/>
                <a:ext cx="4823255" cy="9329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latin typeface="Century Schoolbook" panose="02040604050505020304" pitchFamily="18" charset="0"/>
                  </a:rPr>
                  <a:t>3. Lewis 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𝑃𝑟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latin typeface="Century Schoolbook" panose="02040604050505020304" pitchFamily="18" charset="0"/>
                  </a:rPr>
                  <a:t> 1)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729" y="1026994"/>
                <a:ext cx="4823255" cy="932966"/>
              </a:xfrm>
              <a:blipFill>
                <a:blip r:embed="rId3"/>
                <a:stretch>
                  <a:fillRect l="-18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6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/>
              <p:nvPr/>
            </p:nvSpPr>
            <p:spPr>
              <a:xfrm>
                <a:off x="1133644" y="3674955"/>
                <a:ext cx="1193981" cy="603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644" y="3674955"/>
                <a:ext cx="1193981" cy="603242"/>
              </a:xfrm>
              <a:prstGeom prst="rect">
                <a:avLst/>
              </a:prstGeom>
              <a:blipFill>
                <a:blip r:embed="rId4"/>
                <a:stretch>
                  <a:fillRect l="-3158" r="-1053" b="-8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03939E0-7843-9D4C-958C-040BDFF1BFCB}"/>
              </a:ext>
            </a:extLst>
          </p:cNvPr>
          <p:cNvSpPr txBox="1">
            <a:spLocks/>
          </p:cNvSpPr>
          <p:nvPr/>
        </p:nvSpPr>
        <p:spPr>
          <a:xfrm>
            <a:off x="457200" y="3008530"/>
            <a:ext cx="2957780" cy="391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fr-FR" sz="1800" b="1" dirty="0" err="1">
                <a:latin typeface="Century Schoolbook" panose="02040604050505020304" pitchFamily="18" charset="0"/>
              </a:rPr>
              <a:t>Simplified</a:t>
            </a:r>
            <a:r>
              <a:rPr lang="fr-FR" sz="1800" b="1" dirty="0">
                <a:latin typeface="Century Schoolbook" panose="02040604050505020304" pitchFamily="18" charset="0"/>
              </a:rPr>
              <a:t> expression</a:t>
            </a:r>
            <a:endParaRPr lang="en-US" sz="1800" b="1" dirty="0">
              <a:latin typeface="Century Schoolbook" panose="02040604050505020304" pitchFamily="18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F7320A1-4760-8A48-94C8-11BB9FE7CCBD}"/>
              </a:ext>
            </a:extLst>
          </p:cNvPr>
          <p:cNvSpPr txBox="1">
            <a:spLocks/>
          </p:cNvSpPr>
          <p:nvPr/>
        </p:nvSpPr>
        <p:spPr>
          <a:xfrm>
            <a:off x="4684755" y="1522947"/>
            <a:ext cx="3736890" cy="944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Very low cost.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❌ Big loss in accuracy 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A5068F-D5E6-CE4F-8A9C-AA86764D313C}"/>
              </a:ext>
            </a:extLst>
          </p:cNvPr>
          <p:cNvSpPr/>
          <p:nvPr/>
        </p:nvSpPr>
        <p:spPr>
          <a:xfrm>
            <a:off x="5843063" y="5867407"/>
            <a:ext cx="3061031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gas.transport_model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‘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UnityLewis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9759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7" grpId="0"/>
      <p:bldP spid="19" grpId="0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7729" y="1026994"/>
                <a:ext cx="4823255" cy="93296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latin typeface="Century Schoolbook" panose="02040604050505020304" pitchFamily="18" charset="0"/>
                  </a:rPr>
                  <a:t>4. AVBP </a:t>
                </a:r>
                <a:r>
                  <a:rPr lang="en-US" sz="2400" dirty="0">
                    <a:latin typeface="Century Schoolbook" panose="020406040505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fr-FR" sz="2400" b="0" i="0" smtClean="0">
                            <a:latin typeface="Cambria Math" panose="02040503050406030204" pitchFamily="18" charset="0"/>
                          </a:rPr>
                          <m:t>te</m:t>
                        </m:r>
                      </m:sup>
                    </m:sSup>
                  </m:oMath>
                </a14:m>
                <a:r>
                  <a:rPr lang="en-US" sz="2400" dirty="0">
                    <a:latin typeface="Century Schoolbook" panose="020406040505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7729" y="1026994"/>
                <a:ext cx="4823255" cy="932966"/>
              </a:xfrm>
              <a:blipFill>
                <a:blip r:embed="rId3"/>
                <a:stretch>
                  <a:fillRect l="-1837" t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7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20273D6-869B-1643-8861-0FDC71E460CD}"/>
                  </a:ext>
                </a:extLst>
              </p:cNvPr>
              <p:cNvSpPr txBox="1"/>
              <p:nvPr/>
            </p:nvSpPr>
            <p:spPr>
              <a:xfrm>
                <a:off x="524575" y="3114260"/>
                <a:ext cx="1389548" cy="634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GB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520273D6-869B-1643-8861-0FDC71E4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75" y="3114260"/>
                <a:ext cx="1389548" cy="634084"/>
              </a:xfrm>
              <a:prstGeom prst="rect">
                <a:avLst/>
              </a:prstGeom>
              <a:blipFill>
                <a:blip r:embed="rId4"/>
                <a:stretch>
                  <a:fillRect l="-2703" r="-901"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/>
              <p:nvPr/>
            </p:nvSpPr>
            <p:spPr>
              <a:xfrm>
                <a:off x="1541417" y="5231907"/>
                <a:ext cx="1137939" cy="519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20E3714B-DA77-F24A-9248-0CED46F89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17" y="5231907"/>
                <a:ext cx="1137939" cy="519309"/>
              </a:xfrm>
              <a:prstGeom prst="rect">
                <a:avLst/>
              </a:prstGeom>
              <a:blipFill>
                <a:blip r:embed="rId5"/>
                <a:stretch>
                  <a:fillRect l="-3297" t="-2381"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3F1CADD-93BA-5944-A7D4-C8ED1CBD017D}"/>
                  </a:ext>
                </a:extLst>
              </p:cNvPr>
              <p:cNvSpPr txBox="1"/>
              <p:nvPr/>
            </p:nvSpPr>
            <p:spPr>
              <a:xfrm>
                <a:off x="5760490" y="5225559"/>
                <a:ext cx="895502" cy="525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93F1CADD-93BA-5944-A7D4-C8ED1CBD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490" y="5225559"/>
                <a:ext cx="895502" cy="525657"/>
              </a:xfrm>
              <a:prstGeom prst="rect">
                <a:avLst/>
              </a:prstGeom>
              <a:blipFill>
                <a:blip r:embed="rId6"/>
                <a:stretch>
                  <a:fillRect l="-5634" r="-4225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160A0AB-EC43-2C4E-8E5B-C5A8FB2F5DD5}"/>
                  </a:ext>
                </a:extLst>
              </p:cNvPr>
              <p:cNvSpPr txBox="1"/>
              <p:nvPr/>
            </p:nvSpPr>
            <p:spPr>
              <a:xfrm>
                <a:off x="3272481" y="3198973"/>
                <a:ext cx="2208874" cy="631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3/2</m:t>
                          </m:r>
                        </m:sup>
                      </m:sSup>
                      <m:f>
                        <m:f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GB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8160A0AB-EC43-2C4E-8E5B-C5A8FB2F5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481" y="3198973"/>
                <a:ext cx="2208874" cy="631455"/>
              </a:xfrm>
              <a:prstGeom prst="rect">
                <a:avLst/>
              </a:prstGeom>
              <a:blipFill>
                <a:blip r:embed="rId7"/>
                <a:stretch>
                  <a:fillRect l="-1714" t="-4000" r="-1143"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C7020CD-7823-2542-9299-B03D0C7AAB30}"/>
              </a:ext>
            </a:extLst>
          </p:cNvPr>
          <p:cNvSpPr txBox="1">
            <a:spLocks/>
          </p:cNvSpPr>
          <p:nvPr/>
        </p:nvSpPr>
        <p:spPr>
          <a:xfrm>
            <a:off x="3272481" y="1569528"/>
            <a:ext cx="5871520" cy="944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✅ Low cost.</a:t>
            </a:r>
          </a:p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❌ Loss in accuracy, you have to check !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CC222C-FEEB-2A41-9C7E-0398F2794ABD}"/>
              </a:ext>
            </a:extLst>
          </p:cNvPr>
          <p:cNvSpPr txBox="1">
            <a:spLocks/>
          </p:cNvSpPr>
          <p:nvPr/>
        </p:nvSpPr>
        <p:spPr>
          <a:xfrm>
            <a:off x="457200" y="2662092"/>
            <a:ext cx="1456923" cy="421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fr-FR" sz="1800" b="1" dirty="0">
                <a:latin typeface="Century Schoolbook" panose="02040604050505020304" pitchFamily="18" charset="0"/>
              </a:rPr>
              <a:t>Power </a:t>
            </a:r>
            <a:r>
              <a:rPr lang="fr-FR" sz="1800" b="1" dirty="0" err="1">
                <a:latin typeface="Century Schoolbook" panose="02040604050505020304" pitchFamily="18" charset="0"/>
              </a:rPr>
              <a:t>law</a:t>
            </a:r>
            <a:endParaRPr lang="en-US" sz="1800" b="1" dirty="0">
              <a:latin typeface="Century Schoolbook" panose="020406040505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BD1C527-35C6-3945-AA32-EB9D1168A3C5}"/>
              </a:ext>
            </a:extLst>
          </p:cNvPr>
          <p:cNvSpPr txBox="1">
            <a:spLocks/>
          </p:cNvSpPr>
          <p:nvPr/>
        </p:nvSpPr>
        <p:spPr>
          <a:xfrm>
            <a:off x="3694816" y="2644421"/>
            <a:ext cx="2324984" cy="421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fr-FR" sz="1800" b="1" dirty="0">
                <a:latin typeface="Century Schoolbook" panose="02040604050505020304" pitchFamily="18" charset="0"/>
              </a:rPr>
              <a:t>Sutherland </a:t>
            </a:r>
            <a:r>
              <a:rPr lang="fr-FR" sz="1800" b="1" dirty="0" err="1">
                <a:latin typeface="Century Schoolbook" panose="02040604050505020304" pitchFamily="18" charset="0"/>
              </a:rPr>
              <a:t>law</a:t>
            </a:r>
            <a:endParaRPr lang="en-US" sz="1800" b="1" dirty="0">
              <a:latin typeface="Century Schoolbook" panose="020406040505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B4C3C9-9C98-9542-B678-40BA9C207309}"/>
              </a:ext>
            </a:extLst>
          </p:cNvPr>
          <p:cNvSpPr txBox="1">
            <a:spLocks/>
          </p:cNvSpPr>
          <p:nvPr/>
        </p:nvSpPr>
        <p:spPr>
          <a:xfrm>
            <a:off x="2237893" y="2662092"/>
            <a:ext cx="1456923" cy="421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fr-FR" sz="1800" dirty="0">
                <a:latin typeface="Century Schoolbook" panose="02040604050505020304" pitchFamily="18" charset="0"/>
              </a:rPr>
              <a:t>or</a:t>
            </a:r>
            <a:endParaRPr lang="en-US" sz="1800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03939E0-7843-9D4C-958C-040BDFF1BF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761" y="4701787"/>
                <a:ext cx="3842264" cy="3916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:r>
                  <a:rPr lang="fr-FR" sz="1800" b="1" dirty="0">
                    <a:latin typeface="Century Schoolbook" panose="02040604050505020304" pitchFamily="18" charset="0"/>
                  </a:rPr>
                  <a:t>Simplified expression </a:t>
                </a:r>
                <a:r>
                  <a:rPr lang="fr-FR" sz="1800" b="1" dirty="0" err="1">
                    <a:latin typeface="Century Schoolbook" panose="02040604050505020304" pitchFamily="18" charset="0"/>
                  </a:rPr>
                  <a:t>from</a:t>
                </a:r>
                <a:r>
                  <a:rPr lang="fr-FR" sz="1800" b="1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fr-FR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fr-FR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sz="1800" b="1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03939E0-7843-9D4C-958C-040BDFF1B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761" y="4701787"/>
                <a:ext cx="3842264" cy="391602"/>
              </a:xfrm>
              <a:prstGeom prst="rect">
                <a:avLst/>
              </a:prstGeom>
              <a:blipFill>
                <a:blip r:embed="rId8"/>
                <a:stretch>
                  <a:fillRect l="-990" t="-3125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A7AF2FA-CF1B-0A44-97CD-23C952F5D7B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4698846"/>
                <a:ext cx="3842264" cy="3916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SzPct val="75000"/>
                  <a:buFont typeface="Wingdings" charset="2"/>
                  <a:buChar char="u"/>
                  <a:defRPr sz="28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Wingdings" charset="2"/>
                  <a:buChar char="§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chemeClr val="accent1">
                      <a:lumMod val="75000"/>
                    </a:schemeClr>
                  </a:buClr>
                  <a:buFont typeface="Arial"/>
                  <a:buChar char="•"/>
                  <a:defRPr sz="20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1400" b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charset="2"/>
                  <a:buNone/>
                </a:pPr>
                <a:r>
                  <a:rPr lang="fr-FR" sz="1800" b="1" dirty="0">
                    <a:latin typeface="Century Schoolbook" panose="02040604050505020304" pitchFamily="18" charset="0"/>
                  </a:rPr>
                  <a:t>Simplified expression </a:t>
                </a:r>
                <a:r>
                  <a:rPr lang="fr-FR" sz="1800" b="1" dirty="0" err="1">
                    <a:latin typeface="Century Schoolbook" panose="02040604050505020304" pitchFamily="18" charset="0"/>
                  </a:rPr>
                  <a:t>from</a:t>
                </a:r>
                <a:r>
                  <a:rPr lang="fr-FR" sz="1800" b="1" dirty="0">
                    <a:latin typeface="Century Schoolbook" panose="020406040505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𝑷𝒓</m:t>
                    </m:r>
                  </m:oMath>
                </a14:m>
                <a:endParaRPr lang="en-US" sz="1800" b="1" dirty="0">
                  <a:latin typeface="Century Schoolbook" panose="02040604050505020304" pitchFamily="18" charset="0"/>
                </a:endParaRPr>
              </a:p>
            </p:txBody>
          </p:sp>
        </mc:Choice>
        <mc:Fallback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A7AF2FA-CF1B-0A44-97CD-23C952F5D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698846"/>
                <a:ext cx="3842264" cy="391602"/>
              </a:xfrm>
              <a:prstGeom prst="rect">
                <a:avLst/>
              </a:prstGeom>
              <a:blipFill>
                <a:blip r:embed="rId9"/>
                <a:stretch>
                  <a:fillRect l="-1320" t="-6250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CED37AE-58F6-034E-9A85-B587D7D479C7}"/>
              </a:ext>
            </a:extLst>
          </p:cNvPr>
          <p:cNvSpPr/>
          <p:nvPr/>
        </p:nvSpPr>
        <p:spPr>
          <a:xfrm>
            <a:off x="6065485" y="5941548"/>
            <a:ext cx="2636043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gas.transport_model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= ‘AVBP’</a:t>
            </a:r>
          </a:p>
        </p:txBody>
      </p:sp>
    </p:spTree>
    <p:extLst>
      <p:ext uri="{BB962C8B-B14F-4D97-AF65-F5344CB8AC3E}">
        <p14:creationId xmlns:p14="http://schemas.microsoft.com/office/powerpoint/2010/main" val="369854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/>
      <p:bldP spid="15" grpId="0"/>
      <p:bldP spid="9" grpId="0"/>
      <p:bldP spid="10" grpId="0"/>
      <p:bldP spid="12" grpId="0"/>
      <p:bldP spid="14" grpId="0"/>
      <p:bldP spid="16" grpId="0"/>
      <p:bldP spid="17" grpId="0"/>
      <p:bldP spid="18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1.Transport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0BAE7CF-9CB5-EF4A-A704-2921E452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57" y="1814570"/>
            <a:ext cx="5773059" cy="432979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A858ADF-79FB-874D-B087-CDC0BB57F4DF}"/>
              </a:ext>
            </a:extLst>
          </p:cNvPr>
          <p:cNvSpPr txBox="1">
            <a:spLocks/>
          </p:cNvSpPr>
          <p:nvPr/>
        </p:nvSpPr>
        <p:spPr>
          <a:xfrm>
            <a:off x="2664840" y="1603976"/>
            <a:ext cx="3525895" cy="421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fr-FR" sz="1800" b="1" dirty="0">
                <a:latin typeface="Century Schoolbook" panose="02040604050505020304" pitchFamily="18" charset="0"/>
              </a:rPr>
              <a:t>Gri 30 </a:t>
            </a:r>
            <a:r>
              <a:rPr lang="fr-FR" sz="1800" b="1" dirty="0" err="1">
                <a:latin typeface="Century Schoolbook" panose="02040604050505020304" pitchFamily="18" charset="0"/>
              </a:rPr>
              <a:t>with</a:t>
            </a:r>
            <a:r>
              <a:rPr lang="fr-FR" sz="1800" b="1" dirty="0">
                <a:latin typeface="Century Schoolbook" panose="02040604050505020304" pitchFamily="18" charset="0"/>
              </a:rPr>
              <a:t> </a:t>
            </a:r>
            <a:r>
              <a:rPr lang="fr-FR" sz="1800" b="1" dirty="0" err="1">
                <a:latin typeface="Century Schoolbook" panose="02040604050505020304" pitchFamily="18" charset="0"/>
              </a:rPr>
              <a:t>T</a:t>
            </a:r>
            <a:r>
              <a:rPr lang="fr-FR" sz="1800" b="1" dirty="0">
                <a:latin typeface="Century Schoolbook" panose="02040604050505020304" pitchFamily="18" charset="0"/>
              </a:rPr>
              <a:t>=300K, P=1bar. </a:t>
            </a:r>
            <a:endParaRPr lang="en-US" sz="1800" b="1" dirty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7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>
                <a:latin typeface="Century Schoolbook" panose="02040604050505020304" pitchFamily="18" charset="0"/>
              </a:rPr>
              <a:t>2. </a:t>
            </a:r>
            <a:r>
              <a:rPr lang="fr-FR" i="1" dirty="0" err="1">
                <a:latin typeface="Century Schoolbook" panose="02040604050505020304" pitchFamily="18" charset="0"/>
              </a:rPr>
              <a:t>Customkinetics</a:t>
            </a:r>
            <a:endParaRPr lang="fr-FR" i="1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8996"/>
            <a:ext cx="8229600" cy="2292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entury Schoolbook" panose="02040604050505020304" pitchFamily="18" charset="0"/>
              </a:rPr>
              <a:t>If you want to give another thing to CANTERA than the information provided in a .</a:t>
            </a:r>
            <a:r>
              <a:rPr lang="en-US" sz="2400" dirty="0" err="1">
                <a:latin typeface="Century Schoolbook" panose="02040604050505020304" pitchFamily="18" charset="0"/>
              </a:rPr>
              <a:t>cti</a:t>
            </a:r>
            <a:r>
              <a:rPr lang="en-US" sz="2400" dirty="0">
                <a:latin typeface="Century Schoolbook" panose="02040604050505020304" pitchFamily="18" charset="0"/>
              </a:rPr>
              <a:t>.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A f90 to be included in the code </a:t>
            </a:r>
          </a:p>
          <a:p>
            <a:pPr>
              <a:buFontTx/>
              <a:buChar char="-"/>
            </a:pPr>
            <a:r>
              <a:rPr lang="en-US" sz="2400" dirty="0">
                <a:latin typeface="Century Schoolbook" panose="02040604050505020304" pitchFamily="18" charset="0"/>
              </a:rPr>
              <a:t>Useful if you want to have a special handling of the kinetics (ex: algebraic relations between species)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4DEC51A-4CCB-4CA0-8C6A-CA71ED4B49D0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91B6A5-E7B9-7948-BE36-AF58E2BE9E03}"/>
              </a:ext>
            </a:extLst>
          </p:cNvPr>
          <p:cNvSpPr/>
          <p:nvPr/>
        </p:nvSpPr>
        <p:spPr>
          <a:xfrm>
            <a:off x="796598" y="3818982"/>
            <a:ext cx="1667059" cy="307777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kinetics = ‘custom’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31AC2-D615-ED4D-A1D5-10BB8B18FB28}"/>
              </a:ext>
            </a:extLst>
          </p:cNvPr>
          <p:cNvSpPr/>
          <p:nvPr/>
        </p:nvSpPr>
        <p:spPr>
          <a:xfrm>
            <a:off x="2479589" y="3801567"/>
            <a:ext cx="106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in the .</a:t>
            </a:r>
            <a:r>
              <a:rPr lang="fr-FR" sz="1400" dirty="0" err="1">
                <a:latin typeface="Century Schoolbook" panose="02040604050505020304" pitchFamily="18" charset="0"/>
              </a:rPr>
              <a:t>cti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5B5350-F407-3149-9CE4-0A06F91623CF}"/>
              </a:ext>
            </a:extLst>
          </p:cNvPr>
          <p:cNvSpPr/>
          <p:nvPr/>
        </p:nvSpPr>
        <p:spPr>
          <a:xfrm>
            <a:off x="7674862" y="3818982"/>
            <a:ext cx="13613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latin typeface="Century Schoolbook" panose="02040604050505020304" pitchFamily="18" charset="0"/>
              </a:rPr>
              <a:t>in the script</a:t>
            </a:r>
            <a:endParaRPr lang="en-US" sz="1400" dirty="0">
              <a:latin typeface="Century Schoolbook" panose="020406040505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02C8B-56EC-1A4D-A2BB-5251B7E4CA92}"/>
              </a:ext>
            </a:extLst>
          </p:cNvPr>
          <p:cNvSpPr/>
          <p:nvPr/>
        </p:nvSpPr>
        <p:spPr>
          <a:xfrm>
            <a:off x="4448793" y="3711261"/>
            <a:ext cx="3142014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import 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cantera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as </a:t>
            </a:r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ct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ct.compile_fortran</a:t>
            </a:r>
            <a:r>
              <a:rPr lang="en-GB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(‘mechanism.f90’)</a:t>
            </a:r>
          </a:p>
        </p:txBody>
      </p:sp>
    </p:spTree>
    <p:extLst>
      <p:ext uri="{BB962C8B-B14F-4D97-AF65-F5344CB8AC3E}">
        <p14:creationId xmlns:p14="http://schemas.microsoft.com/office/powerpoint/2010/main" val="25510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16493</TotalTime>
  <Words>2060</Words>
  <Application>Microsoft Macintosh PowerPoint</Application>
  <PresentationFormat>Affichage à l'écran (4:3)</PresentationFormat>
  <Paragraphs>287</Paragraphs>
  <Slides>17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Schoolbook</vt:lpstr>
      <vt:lpstr>Futura Medium</vt:lpstr>
      <vt:lpstr>Wingdings</vt:lpstr>
      <vt:lpstr>Thème Office</vt:lpstr>
      <vt:lpstr>Présentation PowerPoint</vt:lpstr>
      <vt:lpstr>Présentation PowerPoint</vt:lpstr>
      <vt:lpstr>1.Transport</vt:lpstr>
      <vt:lpstr>1.Transport</vt:lpstr>
      <vt:lpstr>1.Transport</vt:lpstr>
      <vt:lpstr>1.Transport</vt:lpstr>
      <vt:lpstr>1.Transport</vt:lpstr>
      <vt:lpstr>1.Transport</vt:lpstr>
      <vt:lpstr>2. Customkinetics</vt:lpstr>
      <vt:lpstr>3. Thickening</vt:lpstr>
      <vt:lpstr>4. Alternative remeshing</vt:lpstr>
      <vt:lpstr>5. Partial Equilibrium Assumption (PEA)</vt:lpstr>
      <vt:lpstr>6. Flamelet computation</vt:lpstr>
      <vt:lpstr>7. Soot equation</vt:lpstr>
      <vt:lpstr>Bonus: Cantera as an input of AVBP</vt:lpstr>
      <vt:lpstr>Bonus 2: Cantera as an input of AVBP</vt:lpstr>
      <vt:lpstr>BACKUP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Mireille Sels-Cazaux</dc:creator>
  <cp:lastModifiedBy>jonathan W</cp:lastModifiedBy>
  <cp:revision>70</cp:revision>
  <cp:lastPrinted>2020-11-05T10:31:44Z</cp:lastPrinted>
  <dcterms:created xsi:type="dcterms:W3CDTF">2015-02-08T18:16:35Z</dcterms:created>
  <dcterms:modified xsi:type="dcterms:W3CDTF">2020-11-10T17:36:36Z</dcterms:modified>
</cp:coreProperties>
</file>